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59" r:id="rId1"/>
  </p:sldMasterIdLst>
  <p:notesMasterIdLst>
    <p:notesMasterId r:id="rId4"/>
  </p:notesMasterIdLst>
  <p:sldIdLst>
    <p:sldId id="256" r:id="rId2"/>
    <p:sldId id="258" r:id="rId3"/>
  </p:sldIdLst>
  <p:sldSz cx="7772400" cy="10058400"/>
  <p:notesSz cx="6858000" cy="9144000"/>
  <p:embeddedFontLst>
    <p:embeddedFont>
      <p:font typeface="Cambria" pitchFamily="18" charset="0"/>
      <p:regular r:id="rId5"/>
      <p:bold r:id="rId6"/>
      <p:italic r:id="rId7"/>
      <p:boldItalic r:id="rId8"/>
    </p:embeddedFont>
    <p:embeddedFont>
      <p:font typeface="Calibri" pitchFamily="34" charset="0"/>
      <p:regular r:id="rId9"/>
      <p:bold r:id="rId10"/>
      <p:italic r:id="rId11"/>
      <p:boldItalic r:id="rId12"/>
    </p:embeddedFont>
    <p:embeddedFont>
      <p:font typeface="Geo"/>
      <p:regular r:id="rId13"/>
      <p: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us-ascii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59" d="100"/>
          <a:sy n="59" d="100"/>
        </p:scale>
        <p:origin x="-2568" y="-78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presProps" Target="presProp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ea typeface="Calibri" pitchFamily="34" charset="0"/>
                <a:cs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 txBox="1">
            <a:spLocks noGrp="1"/>
          </p:cNvSpPr>
          <p:nvPr>
            <p:ph type="dt" idx="7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ea typeface="Calibri" pitchFamily="34" charset="0"/>
                <a:cs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TextEdit="1"/>
          </p:cNvSpPr>
          <p:nvPr>
            <p:ph type="sldImg" idx="3"/>
          </p:nvPr>
        </p:nvSpPr>
        <p:spPr bwMode="auto">
          <a:xfrm>
            <a:off x="2236788" y="1143000"/>
            <a:ext cx="2384425" cy="30861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120000 w 120000"/>
              <a:gd name="T11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</p:sp>
      <p:sp>
        <p:nvSpPr>
          <p:cNvPr id="6" name="Rectangle 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4102" name="Rectangle 6"/>
          <p:cNvSpPr txBox="1">
            <a:spLocks noGrp="1"/>
          </p:cNvSpPr>
          <p:nvPr>
            <p:ph type="ftr" idx="7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ea typeface="Calibri" pitchFamily="34" charset="0"/>
                <a:cs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4103" name="Text Box 7"/>
          <p:cNvSpPr txBox="1">
            <a:spLocks noGrp="1"/>
          </p:cNvSpPr>
          <p:nvPr>
            <p:ph type="sldNum" idx="7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698" rIns="91425" bIns="45698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21600"/>
              <a:gd name="T1" fmla="*/ 0 h 21600"/>
              <a:gd name="T2" fmla="*/ 120000 w 21600"/>
              <a:gd name="T3" fmla="*/ 0 h 21600"/>
              <a:gd name="T4" fmla="*/ 120000 w 21600"/>
              <a:gd name="T5" fmla="*/ 120000 h 21600"/>
              <a:gd name="T6" fmla="*/ 0 w 21600"/>
              <a:gd name="T7" fmla="*/ 120000 h 21600"/>
              <a:gd name="T8" fmla="*/ 0 w 21600"/>
              <a:gd name="T9" fmla="*/ 0 h 21600"/>
              <a:gd name="T10" fmla="*/ 120000 w 21600"/>
              <a:gd name="T11" fmla="*/ 12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>
            <a:headEnd type="none" w="med" len="med"/>
            <a:tailEnd type="none" w="med" len="med"/>
          </a:ln>
        </p:spPr>
      </p:sp>
      <p:sp>
        <p:nvSpPr>
          <p:cNvPr id="6" name="Text Box 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698" bIns="45698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http://www.teacherspayteachers.com/Store/The-Enlightened-Elephant </a:t>
            </a:r>
          </a:p>
        </p:txBody>
      </p:sp>
      <p:sp>
        <p:nvSpPr>
          <p:cNvPr id="5124" name="Text Box 4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698" rIns="91425" bIns="45698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21600"/>
              <a:gd name="T1" fmla="*/ 0 h 21600"/>
              <a:gd name="T2" fmla="*/ 120000 w 21600"/>
              <a:gd name="T3" fmla="*/ 0 h 21600"/>
              <a:gd name="T4" fmla="*/ 120000 w 21600"/>
              <a:gd name="T5" fmla="*/ 120000 h 21600"/>
              <a:gd name="T6" fmla="*/ 0 w 21600"/>
              <a:gd name="T7" fmla="*/ 120000 h 21600"/>
              <a:gd name="T8" fmla="*/ 0 w 21600"/>
              <a:gd name="T9" fmla="*/ 0 h 21600"/>
              <a:gd name="T10" fmla="*/ 120000 w 21600"/>
              <a:gd name="T11" fmla="*/ 12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>
            <a:headEnd type="none" w="med" len="med"/>
            <a:tailEnd type="none" w="med" len="med"/>
          </a:ln>
        </p:spPr>
      </p:sp>
      <p:sp>
        <p:nvSpPr>
          <p:cNvPr id="6" name="Text Box 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698" bIns="45698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http://www.teacherspayteachers.com/Store/The-Enlightened-Elephant </a:t>
            </a:r>
          </a:p>
        </p:txBody>
      </p:sp>
      <p:sp>
        <p:nvSpPr>
          <p:cNvPr id="6148" name="Text Box 4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698" rIns="91425" bIns="45698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613" y="3124200"/>
            <a:ext cx="6607175" cy="2155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225" y="5699125"/>
            <a:ext cx="5441950" cy="2571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600" y="534988"/>
            <a:ext cx="1674813" cy="8524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534988"/>
            <a:ext cx="4875212" cy="8524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63" y="6462713"/>
            <a:ext cx="6605587" cy="19986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63" y="4262438"/>
            <a:ext cx="6605587" cy="22002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988" y="2678113"/>
            <a:ext cx="3275012" cy="638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2678113"/>
            <a:ext cx="3275013" cy="638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3225"/>
            <a:ext cx="6994525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938" y="2251075"/>
            <a:ext cx="3433762" cy="938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38" y="3189288"/>
            <a:ext cx="3433762" cy="579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113" y="2251075"/>
            <a:ext cx="3435350" cy="938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113" y="3189288"/>
            <a:ext cx="3435350" cy="579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0050"/>
            <a:ext cx="2557462" cy="170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475" y="400050"/>
            <a:ext cx="4344988" cy="8585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938" y="2105025"/>
            <a:ext cx="2557462" cy="6880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040563"/>
            <a:ext cx="4662488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898525"/>
            <a:ext cx="4662488" cy="6035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7872413"/>
            <a:ext cx="4662488" cy="1179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Grp="1"/>
          </p:cNvSpPr>
          <p:nvPr>
            <p:ph type="title"/>
          </p:nvPr>
        </p:nvSpPr>
        <p:spPr>
          <a:xfrm>
            <a:off x="534988" y="534988"/>
            <a:ext cx="6702425" cy="19446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7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Rectangle 3"/>
          <p:cNvSpPr txBox="1">
            <a:spLocks noGrp="1"/>
          </p:cNvSpPr>
          <p:nvPr>
            <p:ph type="body" idx="1"/>
          </p:nvPr>
        </p:nvSpPr>
        <p:spPr>
          <a:xfrm>
            <a:off x="534988" y="2678113"/>
            <a:ext cx="6702425" cy="6381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94301" marR="0" lvl="0" indent="-43171" algn="l" rtl="0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SzPct val="99166"/>
              <a:buFont typeface="Arial"/>
              <a:buChar char="•"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82902" marR="0" lvl="1" indent="-72362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71503" marR="0" lvl="2" indent="-88853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60103" marR="0" lvl="3" indent="-107248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48703" marR="0" lvl="4" indent="-102149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137305" marR="0" lvl="5" indent="-10975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525906" marR="0" lvl="6" indent="-104651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914508" marR="0" lvl="7" indent="-99553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303108" marR="0" lvl="8" indent="-107153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Rectangle 4"/>
          <p:cNvSpPr txBox="1">
            <a:spLocks noGrp="1"/>
          </p:cNvSpPr>
          <p:nvPr>
            <p:ph type="dt" idx="10"/>
          </p:nvPr>
        </p:nvSpPr>
        <p:spPr>
          <a:xfrm>
            <a:off x="534988" y="9323388"/>
            <a:ext cx="1747837" cy="534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20" b="0" i="0" u="none" strike="noStrike" kern="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3" name="Rectangle 5"/>
          <p:cNvSpPr txBox="1">
            <a:spLocks noGrp="1"/>
          </p:cNvSpPr>
          <p:nvPr>
            <p:ph type="ftr" idx="11"/>
          </p:nvPr>
        </p:nvSpPr>
        <p:spPr>
          <a:xfrm>
            <a:off x="2574925" y="9323388"/>
            <a:ext cx="2622550" cy="534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20" b="0" i="0" u="none" strike="noStrike" kern="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4" name="Text Box 6"/>
          <p:cNvSpPr txBox="1">
            <a:spLocks noGrp="1"/>
          </p:cNvSpPr>
          <p:nvPr>
            <p:ph type="sldNum" idx="7"/>
          </p:nvPr>
        </p:nvSpPr>
        <p:spPr bwMode="auto">
          <a:xfrm>
            <a:off x="5489575" y="9323388"/>
            <a:ext cx="1747838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698" rIns="91425" bIns="45698" numCol="1" anchor="ctr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rgbClr val="888888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1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1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596900" y="369888"/>
            <a:ext cx="3027363" cy="2101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mpd="dbl">
            <a:solidFill>
              <a:schemeClr val="tx1"/>
            </a:solidFill>
            <a:miter lim="800000"/>
            <a:headEnd/>
            <a:tailEnd/>
          </a:ln>
        </p:spPr>
        <p:txBody>
          <a:bodyPr lIns="91425" tIns="45698" rIns="91425" bIns="4569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SUPPLY LIST</a:t>
            </a:r>
          </a:p>
          <a:p>
            <a:pPr algn="ctr" fontAlgn="base">
              <a:spcBef>
                <a:spcPts val="1000"/>
              </a:spcBef>
              <a:spcAft>
                <a:spcPct val="0"/>
              </a:spcAft>
            </a:pPr>
            <a:r>
              <a:rPr lang="en-US" sz="1200" u="sng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(Same as the Galileo Middle School Supply form sent by Mrs. Nunez) </a:t>
            </a:r>
          </a:p>
          <a:p>
            <a:pPr fontAlgn="base">
              <a:spcBef>
                <a:spcPts val="100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Pencil and Paper</a:t>
            </a:r>
          </a:p>
          <a:p>
            <a:pPr fontAlgn="base">
              <a:spcBef>
                <a:spcPts val="100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3 subject or 5 subject spiral- notebook</a:t>
            </a:r>
          </a:p>
          <a:p>
            <a:pPr fontAlgn="base">
              <a:spcBef>
                <a:spcPts val="100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Graph paper (¼”) - 25 sheets</a:t>
            </a:r>
          </a:p>
          <a:p>
            <a:pPr fontAlgn="base">
              <a:spcBef>
                <a:spcPts val="100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Folder with pockets and holes</a:t>
            </a:r>
          </a:p>
        </p:txBody>
      </p:sp>
      <p:sp>
        <p:nvSpPr>
          <p:cNvPr id="90" name="Rectangle 3"/>
          <p:cNvSpPr>
            <a:spLocks noChangeArrowheads="1"/>
          </p:cNvSpPr>
          <p:nvPr/>
        </p:nvSpPr>
        <p:spPr bwMode="auto">
          <a:xfrm>
            <a:off x="3702050" y="433388"/>
            <a:ext cx="3451225" cy="1835150"/>
          </a:xfrm>
          <a:prstGeom prst="rect">
            <a:avLst/>
          </a:prstGeom>
          <a:solidFill>
            <a:schemeClr val="bg1"/>
          </a:solidFill>
          <a:ln w="2540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1425" tIns="45698" rIns="91425" bIns="4569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GRADING</a:t>
            </a: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Tests/Quizzes: 40%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Assignments: 50%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Projects: 10%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Cambria" pitchFamily="18" charset="0"/>
              <a:ea typeface="Cambria" pitchFamily="18" charset="0"/>
              <a:cs typeface="Cambria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117000"/>
              <a:buFont typeface="Noto Sans Symbols"/>
              <a:buChar char="▪"/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Half credit can be earned back on corrected assignments and tests/quizzes.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Pct val="117000"/>
              <a:buFont typeface="Noto Sans Symbols"/>
              <a:buChar char="▪"/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Classwork that  is not finished during class should be continued at home</a:t>
            </a:r>
          </a:p>
          <a:p>
            <a:pPr fontAlgn="base">
              <a:lnSpc>
                <a:spcPct val="115000"/>
              </a:lnSpc>
              <a:spcBef>
                <a:spcPts val="60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fontAlgn="base">
              <a:lnSpc>
                <a:spcPct val="115000"/>
              </a:lnSpc>
              <a:spcBef>
                <a:spcPts val="60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fontAlgn="base">
              <a:lnSpc>
                <a:spcPct val="115000"/>
              </a:lnSpc>
              <a:spcBef>
                <a:spcPts val="600"/>
              </a:spcBef>
              <a:spcAft>
                <a:spcPct val="0"/>
              </a:spcAft>
            </a:pPr>
            <a:endParaRPr lang="en-US" sz="1100">
              <a:solidFill>
                <a:srgbClr val="FFFF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fontAlgn="base">
              <a:lnSpc>
                <a:spcPct val="115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eo"/>
                <a:ea typeface="Geo"/>
                <a:cs typeface="Geo"/>
              </a:rPr>
              <a:t> </a:t>
            </a: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1550988" y="2579688"/>
            <a:ext cx="3500437" cy="1639887"/>
            <a:chOff x="0" y="0"/>
            <a:chExt cx="2980054" cy="1457324"/>
          </a:xfrm>
        </p:grpSpPr>
        <p:pic>
          <p:nvPicPr>
            <p:cNvPr id="2059" name="Shape 92" descr="frames_0031_194"/>
            <p:cNvPicPr preferRelativeResize="0"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2980054" cy="1457324"/>
            </a:xfrm>
            <a:prstGeom prst="rect">
              <a:avLst/>
            </a:prstGeom>
            <a:noFill/>
          </p:spPr>
        </p:pic>
        <p:sp>
          <p:nvSpPr>
            <p:cNvPr id="93" name="Rectangle 12"/>
            <p:cNvSpPr>
              <a:spLocks noChangeArrowheads="1"/>
            </p:cNvSpPr>
            <p:nvPr/>
          </p:nvSpPr>
          <p:spPr bwMode="auto">
            <a:xfrm>
              <a:off x="123825" y="123825"/>
              <a:ext cx="2752725" cy="117982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91425" tIns="45698" rIns="91425" bIns="45698"/>
            <a:lstStyle/>
            <a:p>
              <a:pPr marL="57150" indent="-6350" algn="ctr" fontAlgn="base">
                <a:lnSpc>
                  <a:spcPct val="11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Ms. McGrath</a:t>
              </a:r>
            </a:p>
            <a:p>
              <a:pPr marL="57150" indent="-6350" algn="ctr" fontAlgn="base">
                <a:lnSpc>
                  <a:spcPct val="11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Cambria" pitchFamily="18" charset="0"/>
                  <a:ea typeface="Cambria" pitchFamily="18" charset="0"/>
                  <a:cs typeface="Cambria" pitchFamily="18" charset="0"/>
                </a:rPr>
                <a:t>Room 136 </a:t>
              </a:r>
              <a:r>
                <a:rPr lang="en-US" sz="1300" u="sng">
                  <a:solidFill>
                    <a:srgbClr val="000000"/>
                  </a:solidFill>
                  <a:latin typeface="Cambria" pitchFamily="18" charset="0"/>
                  <a:ea typeface="Cambria" pitchFamily="18" charset="0"/>
                  <a:cs typeface="Cambria" pitchFamily="18" charset="0"/>
                </a:rPr>
                <a:t>Casie.mcgrath@galileogiftedschool.org</a:t>
              </a:r>
            </a:p>
            <a:p>
              <a:pPr marL="57150" indent="-6350" algn="ctr" fontAlgn="base">
                <a:lnSpc>
                  <a:spcPct val="11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 </a:t>
              </a:r>
              <a:r>
                <a:rPr lang="en-US" sz="1400" u="sng">
                  <a:solidFill>
                    <a:srgbClr val="000000"/>
                  </a:solidFill>
                  <a:latin typeface="Cambria" pitchFamily="18" charset="0"/>
                  <a:ea typeface="Cambria" pitchFamily="18" charset="0"/>
                  <a:cs typeface="Cambria" pitchFamily="18" charset="0"/>
                </a:rPr>
                <a:t>msmcgrathmath.weebly.com</a:t>
              </a:r>
            </a:p>
          </p:txBody>
        </p:sp>
      </p:grp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222875" y="2398713"/>
            <a:ext cx="1930400" cy="2541587"/>
          </a:xfrm>
          <a:prstGeom prst="rect">
            <a:avLst/>
          </a:prstGeom>
          <a:solidFill>
            <a:schemeClr val="bg1"/>
          </a:solidFill>
          <a:ln w="41275" cmpd="tri">
            <a:solidFill>
              <a:srgbClr val="000000"/>
            </a:solidFill>
            <a:prstDash val="dot"/>
            <a:round/>
            <a:headEnd/>
            <a:tailEnd/>
          </a:ln>
        </p:spPr>
        <p:txBody>
          <a:bodyPr lIns="91425" tIns="45698" rIns="91425" bIns="45698"/>
          <a:lstStyle/>
          <a:p>
            <a:pPr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TEXTBOOK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Singapore Math in Focus 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Course 1 </a:t>
            </a: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(Red book)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Volume A and Volume B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Cambria" pitchFamily="18" charset="0"/>
              <a:ea typeface="Cambria" pitchFamily="18" charset="0"/>
              <a:cs typeface="Cambria" pitchFamily="18" charset="0"/>
            </a:endParaRP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u="sng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Online Access: </a:t>
            </a:r>
          </a:p>
          <a:p>
            <a:pPr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my.hrw.com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Username:</a:t>
            </a:r>
          </a:p>
          <a:p>
            <a:pPr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mcgrath6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Password:</a:t>
            </a:r>
          </a:p>
          <a:p>
            <a:pPr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galileo1</a:t>
            </a:r>
          </a:p>
          <a:p>
            <a:pPr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  <a:latin typeface="Cambria" pitchFamily="18" charset="0"/>
              <a:ea typeface="Cambria" pitchFamily="18" charset="0"/>
              <a:cs typeface="Cambria" pitchFamily="18" charset="0"/>
            </a:endParaRPr>
          </a:p>
          <a:p>
            <a:pPr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  <a:latin typeface="Cambria" pitchFamily="18" charset="0"/>
              <a:ea typeface="Cambria" pitchFamily="18" charset="0"/>
              <a:cs typeface="Cambria" pitchFamily="18" charset="0"/>
            </a:endParaRPr>
          </a:p>
          <a:p>
            <a:pPr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  <a:latin typeface="Cambria" pitchFamily="18" charset="0"/>
              <a:ea typeface="Cambria" pitchFamily="18" charset="0"/>
              <a:cs typeface="Cambria" pitchFamily="18" charset="0"/>
            </a:endParaRP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  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</a:p>
        </p:txBody>
      </p:sp>
      <p:sp>
        <p:nvSpPr>
          <p:cNvPr id="95" name="AutoShape 6"/>
          <p:cNvSpPr>
            <a:spLocks noChangeArrowheads="1"/>
          </p:cNvSpPr>
          <p:nvPr/>
        </p:nvSpPr>
        <p:spPr bwMode="auto">
          <a:xfrm>
            <a:off x="498475" y="4389438"/>
            <a:ext cx="3846513" cy="22447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1425" tIns="45698" rIns="91425" bIns="4569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CLASSROOM RULES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Pct val="127000"/>
              <a:buFont typeface="Noto Sans Symbols"/>
              <a:buChar char="▪"/>
            </a:pPr>
            <a:r>
              <a:rPr lang="en-US" sz="11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Be on-time, on-task, &amp; prepared to learn EVERYDAY. 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27000"/>
              <a:buFont typeface="Noto Sans Symbols"/>
              <a:buChar char="▪"/>
            </a:pPr>
            <a:r>
              <a:rPr lang="en-US" sz="11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Make responsible &amp; POSITIVE choices.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27000"/>
              <a:buFont typeface="Noto Sans Symbols"/>
              <a:buChar char="▪"/>
            </a:pPr>
            <a:r>
              <a:rPr lang="en-US" sz="11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RESPECT the teacher, classroom, peers, and yourself.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27000"/>
              <a:buFont typeface="Noto Sans Symbols"/>
              <a:buChar char="▪"/>
            </a:pPr>
            <a:r>
              <a:rPr lang="en-US" sz="11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Keep ALL personal electronics put away (unless otherwise instructed).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27000"/>
              <a:buFont typeface="Noto Sans Symbols"/>
              <a:buChar char="▪"/>
            </a:pPr>
            <a:r>
              <a:rPr lang="en-US" sz="11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Try your best and NEVER give up!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11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1100">
              <a:solidFill>
                <a:srgbClr val="FFFF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FFFFFF"/>
              </a:solidFill>
              <a:latin typeface="Cambria" pitchFamily="18" charset="0"/>
              <a:ea typeface="Cambria" pitchFamily="18" charset="0"/>
              <a:cs typeface="Cambria" pitchFamily="18" charset="0"/>
            </a:endParaRPr>
          </a:p>
          <a:p>
            <a:pPr fontAlgn="base">
              <a:lnSpc>
                <a:spcPct val="115000"/>
              </a:lnSpc>
              <a:spcBef>
                <a:spcPts val="1000"/>
              </a:spcBef>
              <a:spcAft>
                <a:spcPct val="0"/>
              </a:spcAft>
            </a:pPr>
            <a:endParaRPr lang="en-US" sz="1200">
              <a:solidFill>
                <a:srgbClr val="FFFFFF"/>
              </a:solidFill>
              <a:latin typeface="Cambria" pitchFamily="18" charset="0"/>
              <a:ea typeface="Cambria" pitchFamily="18" charset="0"/>
              <a:cs typeface="Cambria" pitchFamily="18" charset="0"/>
            </a:endParaRP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1100">
              <a:solidFill>
                <a:srgbClr val="FFFF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4573588" y="5211763"/>
            <a:ext cx="2719387" cy="121285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45698" rIns="91425" bIns="4569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6</a:t>
            </a:r>
            <a:r>
              <a:rPr lang="en-US" sz="3000" b="1" baseline="30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th</a:t>
            </a:r>
            <a:r>
              <a:rPr lang="en-US" sz="3000" b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Grade Math</a:t>
            </a:r>
          </a:p>
        </p:txBody>
      </p:sp>
      <p:sp>
        <p:nvSpPr>
          <p:cNvPr id="97" name="AutoShape 8"/>
          <p:cNvSpPr>
            <a:spLocks noChangeArrowheads="1"/>
          </p:cNvSpPr>
          <p:nvPr/>
        </p:nvSpPr>
        <p:spPr bwMode="auto">
          <a:xfrm>
            <a:off x="384175" y="6804025"/>
            <a:ext cx="3689350" cy="27400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cap="rnd">
            <a:solidFill>
              <a:schemeClr val="tx1"/>
            </a:solidFill>
            <a:prstDash val="dot"/>
            <a:miter lim="800000"/>
            <a:headEnd/>
            <a:tailEnd/>
          </a:ln>
        </p:spPr>
        <p:txBody>
          <a:bodyPr lIns="91425" tIns="45698" rIns="91425" bIns="45698"/>
          <a:lstStyle/>
          <a:p>
            <a:pPr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STUDENT RESPONSIBILITIES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Utilize Skyward weekly to access grades, missing assignments, and incomplete assignments.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Turn in missing assignments prior to the end of each quarter.</a:t>
            </a:r>
          </a:p>
          <a:p>
            <a:pPr marL="800100" lvl="1" indent="-34290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You are still responsible for assignments that you miss while you are absent.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Provide a doctor’s note or handwritten note by a parent/guardian to your homeroom teacher for excused absences.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11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11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1100">
              <a:solidFill>
                <a:srgbClr val="FFFF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11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4344988" y="6696075"/>
            <a:ext cx="3028950" cy="2968625"/>
          </a:xfrm>
          <a:prstGeom prst="rect">
            <a:avLst/>
          </a:prstGeom>
          <a:solidFill>
            <a:schemeClr val="bg1"/>
          </a:solidFill>
          <a:ln w="2540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1425" tIns="45698" rIns="91425" bIns="45698"/>
          <a:lstStyle/>
          <a:p>
            <a:pPr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EXTRAS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Assignments can be found at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       msmcgrathmath.weebly.com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Google Classroom will be available for student participation and updates for parents.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Email me if you are interested in a parent/teacher conference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Keep an eye out for Middle School update emails from Mrs. Nunez.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058" name="Shape 99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4175" y="2916238"/>
            <a:ext cx="995363" cy="981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AutoShape 2"/>
          <p:cNvSpPr>
            <a:spLocks noChangeArrowheads="1"/>
          </p:cNvSpPr>
          <p:nvPr/>
        </p:nvSpPr>
        <p:spPr bwMode="auto">
          <a:xfrm>
            <a:off x="596900" y="307975"/>
            <a:ext cx="3206750" cy="20431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mpd="dbl">
            <a:solidFill>
              <a:schemeClr val="tx1"/>
            </a:solidFill>
            <a:miter lim="800000"/>
            <a:headEnd/>
            <a:tailEnd/>
          </a:ln>
        </p:spPr>
        <p:txBody>
          <a:bodyPr lIns="91425" tIns="45698" rIns="91425" bIns="4569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  <a:latin typeface="Cambria" pitchFamily="18" charset="0"/>
              <a:ea typeface="Cambria" pitchFamily="18" charset="0"/>
              <a:cs typeface="Cambria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SUPPLY LIST</a:t>
            </a:r>
          </a:p>
          <a:p>
            <a:pPr algn="ctr" fontAlgn="base">
              <a:spcBef>
                <a:spcPts val="1000"/>
              </a:spcBef>
              <a:spcAft>
                <a:spcPct val="0"/>
              </a:spcAft>
            </a:pPr>
            <a:r>
              <a:rPr lang="en-US" sz="1200" u="sng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(Same as the Middle School Supply form sent by Mrs. Nunez)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▪"/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Pencil and Paper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▪"/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3 or 5 subject spiral- notebook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▪"/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Casio fx-260 solar calculator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▪"/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Graph paper (¼”) - 25 sheets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▪"/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Folder with pockets and holes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 </a:t>
            </a:r>
          </a:p>
        </p:txBody>
      </p:sp>
      <p:sp>
        <p:nvSpPr>
          <p:cNvPr id="90" name="Rectangle 3"/>
          <p:cNvSpPr>
            <a:spLocks noChangeArrowheads="1"/>
          </p:cNvSpPr>
          <p:nvPr/>
        </p:nvSpPr>
        <p:spPr bwMode="auto">
          <a:xfrm>
            <a:off x="3946525" y="339725"/>
            <a:ext cx="3206750" cy="1835150"/>
          </a:xfrm>
          <a:prstGeom prst="rect">
            <a:avLst/>
          </a:prstGeom>
          <a:solidFill>
            <a:schemeClr val="bg1"/>
          </a:solidFill>
          <a:ln w="2540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1425" tIns="45698" rIns="91425" bIns="4569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GRADING</a:t>
            </a: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Tests/Quizzes: 40%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Assignments: 50%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Projects: 10%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Cambria" pitchFamily="18" charset="0"/>
              <a:ea typeface="Cambria" pitchFamily="18" charset="0"/>
              <a:cs typeface="Cambria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*Half credit can be earned back on corrected assignments and tests/quizzes.</a:t>
            </a:r>
          </a:p>
          <a:p>
            <a:pPr fontAlgn="base">
              <a:lnSpc>
                <a:spcPct val="115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*Classwork that  is not finished during class should be continued at home</a:t>
            </a:r>
            <a:r>
              <a:rPr lang="en-US" sz="11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US" sz="11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endParaRPr lang="en-US" sz="110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fontAlgn="base">
              <a:lnSpc>
                <a:spcPct val="115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eo"/>
                <a:ea typeface="Geo"/>
                <a:cs typeface="Geo"/>
              </a:rPr>
              <a:t> </a:t>
            </a: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1673225" y="2447925"/>
            <a:ext cx="3341688" cy="1654175"/>
            <a:chOff x="0" y="0"/>
            <a:chExt cx="2980054" cy="1457324"/>
          </a:xfrm>
        </p:grpSpPr>
        <p:pic>
          <p:nvPicPr>
            <p:cNvPr id="3083" name="Shape 92" descr="frames_0031_194"/>
            <p:cNvPicPr preferRelativeResize="0"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2980054" cy="1457324"/>
            </a:xfrm>
            <a:prstGeom prst="rect">
              <a:avLst/>
            </a:prstGeom>
            <a:noFill/>
          </p:spPr>
        </p:pic>
        <p:sp>
          <p:nvSpPr>
            <p:cNvPr id="93" name="Rectangle 12"/>
            <p:cNvSpPr>
              <a:spLocks noChangeArrowheads="1"/>
            </p:cNvSpPr>
            <p:nvPr/>
          </p:nvSpPr>
          <p:spPr bwMode="auto">
            <a:xfrm>
              <a:off x="108070" y="123815"/>
              <a:ext cx="2819400" cy="11799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91425" tIns="45698" rIns="91425" bIns="45698"/>
            <a:lstStyle/>
            <a:p>
              <a:pPr marL="57150" indent="-635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Ms. McGrath</a:t>
              </a:r>
            </a:p>
            <a:p>
              <a:pPr marL="57150" indent="-6350" algn="ctr" fontAlgn="base">
                <a:lnSpc>
                  <a:spcPct val="11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Cambria" pitchFamily="18" charset="0"/>
                  <a:ea typeface="Cambria" pitchFamily="18" charset="0"/>
                  <a:cs typeface="Cambria" pitchFamily="18" charset="0"/>
                </a:rPr>
                <a:t>Room 136 </a:t>
              </a:r>
            </a:p>
            <a:p>
              <a:pPr marL="57150" indent="-6350" fontAlgn="base">
                <a:lnSpc>
                  <a:spcPct val="11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300" u="sng">
                  <a:solidFill>
                    <a:srgbClr val="000000"/>
                  </a:solidFill>
                  <a:latin typeface="Cambria" pitchFamily="18" charset="0"/>
                  <a:ea typeface="Cambria" pitchFamily="18" charset="0"/>
                  <a:cs typeface="Cambria" pitchFamily="18" charset="0"/>
                </a:rPr>
                <a:t>Casie.mcgrath@galileogiftedschool.org</a:t>
              </a:r>
            </a:p>
            <a:p>
              <a:pPr marL="57150" indent="-6350" algn="ctr" fontAlgn="base">
                <a:lnSpc>
                  <a:spcPct val="11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 </a:t>
              </a:r>
              <a:r>
                <a:rPr lang="en-US" sz="1400" u="sng">
                  <a:solidFill>
                    <a:srgbClr val="000000"/>
                  </a:solidFill>
                  <a:latin typeface="Cambria" pitchFamily="18" charset="0"/>
                  <a:ea typeface="Cambria" pitchFamily="18" charset="0"/>
                  <a:cs typeface="Cambria" pitchFamily="18" charset="0"/>
                </a:rPr>
                <a:t>msmcgrathmath.weebly.com</a:t>
              </a:r>
            </a:p>
          </p:txBody>
        </p:sp>
      </p:grp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245100" y="2351088"/>
            <a:ext cx="1908175" cy="2541587"/>
          </a:xfrm>
          <a:prstGeom prst="rect">
            <a:avLst/>
          </a:prstGeom>
          <a:solidFill>
            <a:schemeClr val="bg1"/>
          </a:solidFill>
          <a:ln w="41275" cmpd="tri">
            <a:solidFill>
              <a:srgbClr val="000000"/>
            </a:solidFill>
            <a:prstDash val="dot"/>
            <a:round/>
            <a:headEnd/>
            <a:tailEnd/>
          </a:ln>
        </p:spPr>
        <p:txBody>
          <a:bodyPr lIns="91425" tIns="45698" rIns="91425" bIns="45698"/>
          <a:lstStyle/>
          <a:p>
            <a:pPr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TEXTBOOK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 </a:t>
            </a: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Singapore Math in Focus 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Course 2 </a:t>
            </a: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(Green book)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Volume A and Volume B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Cambria" pitchFamily="18" charset="0"/>
              <a:ea typeface="Cambria" pitchFamily="18" charset="0"/>
              <a:cs typeface="Cambria" pitchFamily="18" charset="0"/>
            </a:endParaRP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u="sng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Online Access: </a:t>
            </a:r>
          </a:p>
          <a:p>
            <a:pPr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my.hrw.com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Username:</a:t>
            </a:r>
          </a:p>
          <a:p>
            <a:pPr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7mcgrath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Password:</a:t>
            </a:r>
          </a:p>
          <a:p>
            <a:pPr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galileo1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110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</a:p>
        </p:txBody>
      </p:sp>
      <p:sp>
        <p:nvSpPr>
          <p:cNvPr id="95" name="AutoShape 6"/>
          <p:cNvSpPr>
            <a:spLocks noChangeArrowheads="1"/>
          </p:cNvSpPr>
          <p:nvPr/>
        </p:nvSpPr>
        <p:spPr bwMode="auto">
          <a:xfrm>
            <a:off x="533400" y="4268788"/>
            <a:ext cx="3743325" cy="21129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1425" tIns="45698" rIns="91425" bIns="4569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CLASSROOM RULES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Noto Sans Symbols"/>
              <a:buChar char="▪"/>
            </a:pPr>
            <a:r>
              <a:rPr lang="en-US" sz="11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Be on-time, on-task, &amp; prepared to learn EVERYDAY. 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Noto Sans Symbols"/>
              <a:buChar char="▪"/>
            </a:pPr>
            <a:r>
              <a:rPr lang="en-US" sz="11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Make responsible &amp; POSITIVE choices.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Noto Sans Symbols"/>
              <a:buChar char="▪"/>
            </a:pPr>
            <a:r>
              <a:rPr lang="en-US" sz="11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RESPECT the teacher, classroom, peers, and yourself.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Noto Sans Symbols"/>
              <a:buChar char="▪"/>
            </a:pPr>
            <a:r>
              <a:rPr lang="en-US" sz="11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Keep ALL personal electronics put away (unless otherwise instructed).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Noto Sans Symbols"/>
              <a:buChar char="▪"/>
            </a:pPr>
            <a:r>
              <a:rPr lang="en-US" sz="11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Try your best and NEVER give up!</a:t>
            </a:r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4606925" y="5127625"/>
            <a:ext cx="2463800" cy="1185863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45698" rIns="91425" bIns="45698" anchor="ctr"/>
          <a:lstStyle/>
          <a:p>
            <a:pPr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b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7th Grade Math</a:t>
            </a:r>
          </a:p>
        </p:txBody>
      </p:sp>
      <p:sp>
        <p:nvSpPr>
          <p:cNvPr id="97" name="AutoShape 8"/>
          <p:cNvSpPr>
            <a:spLocks noChangeArrowheads="1"/>
          </p:cNvSpPr>
          <p:nvPr/>
        </p:nvSpPr>
        <p:spPr bwMode="auto">
          <a:xfrm>
            <a:off x="533400" y="6645275"/>
            <a:ext cx="3582988" cy="2930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cap="rnd">
            <a:solidFill>
              <a:schemeClr val="tx1"/>
            </a:solidFill>
            <a:prstDash val="dot"/>
            <a:miter lim="800000"/>
            <a:headEnd/>
            <a:tailEnd/>
          </a:ln>
        </p:spPr>
        <p:txBody>
          <a:bodyPr lIns="91425" tIns="45698" rIns="91425" bIns="45698"/>
          <a:lstStyle/>
          <a:p>
            <a:pPr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STUDENT RESPONSIBILITIES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Utilize Skyward weekly to access grades, missing assignments, and incomplete assignments.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Turn in missing assignments prior to the end of each quarter.</a:t>
            </a:r>
          </a:p>
          <a:p>
            <a:pPr marL="800100" lvl="1" indent="-34290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You are still responsible for assignments that you miss while you are absent.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Provide a doctor’s note or handwritten note by a parent/guardian to your homeroom teacher for excused absences.</a:t>
            </a: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4276725" y="6548438"/>
            <a:ext cx="3016250" cy="3043237"/>
          </a:xfrm>
          <a:prstGeom prst="rect">
            <a:avLst/>
          </a:prstGeom>
          <a:solidFill>
            <a:schemeClr val="bg1"/>
          </a:solidFill>
          <a:ln w="2540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1425" tIns="45698" rIns="91425" bIns="45698"/>
          <a:lstStyle/>
          <a:p>
            <a:pPr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EXTRAS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Assignments can be found at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       msmcgrathmath.weebly.com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Google Classroom will be available for student participation and updates for parents.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Email me if you are interested in a parent/teacher conference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Keep an eye out for Middle School update emails from Mrs. Nunez.</a:t>
            </a:r>
          </a:p>
        </p:txBody>
      </p:sp>
      <p:pic>
        <p:nvPicPr>
          <p:cNvPr id="3082" name="Shape 99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784475"/>
            <a:ext cx="995363" cy="981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Arial" charset="0"/>
            <a:cs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472</Words>
  <Application>Microsoft Office PowerPoint</Application>
  <PresentationFormat>Custom</PresentationFormat>
  <Paragraphs>135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Cambria</vt:lpstr>
      <vt:lpstr>Calibri</vt:lpstr>
      <vt:lpstr>Geo</vt:lpstr>
      <vt:lpstr>Noto Sans Symbols</vt:lpstr>
      <vt:lpstr>Courier New</vt:lpstr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Casie</dc:creator>
  <cp:lastModifiedBy>Casie</cp:lastModifiedBy>
  <cp:revision>4</cp:revision>
  <dcterms:created xsi:type="dcterms:W3CDTF">2017-08-12T23:58:51Z</dcterms:created>
  <dcterms:modified xsi:type="dcterms:W3CDTF">2017-08-12T23:59:16Z</dcterms:modified>
</cp:coreProperties>
</file>